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71" r:id="rId2"/>
    <p:sldId id="275" r:id="rId3"/>
    <p:sldId id="276" r:id="rId4"/>
    <p:sldId id="284" r:id="rId5"/>
    <p:sldId id="277" r:id="rId6"/>
    <p:sldId id="281" r:id="rId7"/>
    <p:sldId id="282" r:id="rId8"/>
    <p:sldId id="283" r:id="rId9"/>
    <p:sldId id="278" r:id="rId10"/>
    <p:sldId id="279" r:id="rId11"/>
    <p:sldId id="280" r:id="rId12"/>
    <p:sldId id="264" r:id="rId13"/>
    <p:sldId id="265" r:id="rId14"/>
    <p:sldId id="266" r:id="rId15"/>
    <p:sldId id="262" r:id="rId16"/>
    <p:sldId id="263" r:id="rId17"/>
    <p:sldId id="267" r:id="rId18"/>
    <p:sldId id="268" r:id="rId19"/>
    <p:sldId id="269" r:id="rId20"/>
    <p:sldId id="270" r:id="rId21"/>
    <p:sldId id="274" r:id="rId22"/>
    <p:sldId id="273" r:id="rId23"/>
    <p:sldId id="293" r:id="rId24"/>
    <p:sldId id="285" r:id="rId25"/>
    <p:sldId id="287" r:id="rId26"/>
    <p:sldId id="288" r:id="rId27"/>
    <p:sldId id="291" r:id="rId28"/>
    <p:sldId id="292" r:id="rId29"/>
    <p:sldId id="286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20" y="-4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title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서울 시민</c:v>
                </c:pt>
              </c:strCache>
            </c:strRef>
          </c:tx>
          <c:explosion val="16"/>
          <c:dLbls>
            <c:dLbl>
              <c:idx val="0"/>
              <c:layout/>
              <c:showVal val="1"/>
            </c:dLbl>
            <c:dLbl>
              <c:idx val="1"/>
              <c:layout/>
              <c:showVal val="1"/>
            </c:dLbl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무단 투기 경험자</c:v>
                </c:pt>
                <c:pt idx="1">
                  <c:v>무단 투기 무경험자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0.56499999999999995</c:v>
                </c:pt>
                <c:pt idx="1">
                  <c:v>0.43500000000000005</c:v>
                </c:pt>
              </c:numCache>
            </c:numRef>
          </c:val>
        </c:ser>
        <c:dLbls>
          <c:showPercent val="1"/>
        </c:dLbls>
      </c:pie3DChart>
    </c:plotArea>
    <c:legend>
      <c:legendPos val="t"/>
      <c:layout/>
    </c:legend>
    <c:plotVisOnly val="1"/>
    <c:dispBlanksAs val="zero"/>
  </c:chart>
  <c:txPr>
    <a:bodyPr/>
    <a:lstStyle/>
    <a:p>
      <a:pPr>
        <a:defRPr sz="1800"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title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투기 이유</c:v>
                </c:pt>
              </c:strCache>
            </c:strRef>
          </c:tx>
          <c:explosion val="25"/>
          <c:dPt>
            <c:idx val="0"/>
            <c:spPr>
              <a:solidFill>
                <a:schemeClr val="accent5"/>
              </a:solidFill>
            </c:spPr>
          </c:dPt>
          <c:dPt>
            <c:idx val="1"/>
            <c:spPr>
              <a:solidFill>
                <a:schemeClr val="bg2">
                  <a:lumMod val="50000"/>
                </a:schemeClr>
              </a:solidFill>
            </c:spPr>
          </c:dPt>
          <c:dLbls>
            <c:dLbl>
              <c:idx val="1"/>
              <c:layout>
                <c:manualLayout>
                  <c:x val="0.17174699026435492"/>
                  <c:y val="1.9924594883346403E-2"/>
                </c:manualLayout>
              </c:layout>
              <c:showPercent val="1"/>
            </c:dLbl>
            <c:txPr>
              <a:bodyPr/>
              <a:lstStyle/>
              <a:p>
                <a:pPr>
                  <a:defRPr sz="1500"/>
                </a:pPr>
                <a:endParaRPr lang="ko-KR"/>
              </a:p>
            </c:txPr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쓰레기통이 없어서</c:v>
                </c:pt>
                <c:pt idx="1">
                  <c:v>그 외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0.64600000000000013</c:v>
                </c:pt>
                <c:pt idx="1">
                  <c:v>0.35400000000000004</c:v>
                </c:pt>
              </c:numCache>
            </c:numRef>
          </c:val>
        </c:ser>
        <c:dLbls>
          <c:showPercent val="1"/>
        </c:dLbls>
      </c:pie3DChart>
    </c:plotArea>
    <c:legend>
      <c:legendPos val="t"/>
      <c:layout/>
    </c:legend>
    <c:plotVisOnly val="1"/>
    <c:dispBlanksAs val="zero"/>
  </c:chart>
  <c:txPr>
    <a:bodyPr/>
    <a:lstStyle/>
    <a:p>
      <a:pPr>
        <a:defRPr sz="1800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6B8F9-0D0D-4FB4-9E12-AD88351BEE50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44F1C-668A-42FB-AC72-C796B215A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413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4F1C-668A-42FB-AC72-C796B215A07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028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4F1C-668A-42FB-AC72-C796B215A07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028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44F1C-668A-42FB-AC72-C796B215A07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028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59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19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27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46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429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553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9169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012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807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055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8291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1979-0818-4C97-AF27-2237AED05CB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24589-4B19-4876-993F-22C99432A2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613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oogle.co.kr/url?sa=i&amp;rct=j&amp;q=&amp;esrc=s&amp;source=images&amp;cd=&amp;cad=rja&amp;uact=8&amp;ved=0ahUKEwjvrIjmpLLTAhWHqJQKHcd-DagQjRwIBw&amp;url=http://m.blog.naver.com/alice_k106/220504885730&amp;psig=AFQjCNFghYzICGumEFqCOntdrVc2CBiTMQ&amp;ust=149275201893037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select this subject?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Picture 8" descr="wh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0905" y="1772816"/>
            <a:ext cx="4877359" cy="43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36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What is our Limitations?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510" name="Picture 6" descr="잘못된 정보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8607" y="1556792"/>
            <a:ext cx="6022565" cy="473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38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What is our Characteristic?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2530" name="Picture 2" descr="social network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8606" y="1556791"/>
            <a:ext cx="6022565" cy="473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404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안드로이드 mysql 연동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9387" y="1265305"/>
            <a:ext cx="7048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568" y="4977376"/>
            <a:ext cx="1872422" cy="755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5113" y="4833361"/>
            <a:ext cx="6809375" cy="104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endCxn id="13" idx="3"/>
          </p:cNvCxnSpPr>
          <p:nvPr/>
        </p:nvCxnSpPr>
        <p:spPr>
          <a:xfrm>
            <a:off x="4816955" y="5355317"/>
            <a:ext cx="4147533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55113" y="5840450"/>
            <a:ext cx="3867253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3921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PHP </a:t>
            </a:r>
            <a:r>
              <a:rPr lang="en-US" altLang="ko-KR" sz="3200" b="1" dirty="0">
                <a:latin typeface="+mj-ea"/>
              </a:rPr>
              <a:t>→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Android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7584" y="2204864"/>
            <a:ext cx="7531297" cy="3569648"/>
            <a:chOff x="2339752" y="1482140"/>
            <a:chExt cx="3672408" cy="2857500"/>
          </a:xfrm>
        </p:grpSpPr>
        <p:pic>
          <p:nvPicPr>
            <p:cNvPr id="14" name="Picture 2" descr="android php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0089"/>
            <a:stretch/>
          </p:blipFill>
          <p:spPr bwMode="auto">
            <a:xfrm>
              <a:off x="2339752" y="1482140"/>
              <a:ext cx="3329528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5508104" y="2132856"/>
              <a:ext cx="504056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2766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JSON  Parsing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0" name="Picture 2" descr="Fetch JSON data in Android and display with Recycler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2076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972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604480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is Raspberry Pi?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896" y="2177382"/>
            <a:ext cx="4316754" cy="28803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9762" y="2177382"/>
            <a:ext cx="4398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Tiny </a:t>
            </a:r>
            <a:r>
              <a:rPr lang="en-US" altLang="ko-KR" dirty="0"/>
              <a:t>and affordable computer that you can use to learn programming through fun, practical projects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Based on Linux operation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35889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://files.idg.co.kr/itworld/PiCluster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83803"/>
            <a:ext cx="5905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604480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Raspberry Pi Server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7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use Raspberry Pi?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5122" name="Picture 2" descr="5만원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936" y="3115163"/>
            <a:ext cx="3600000" cy="2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448" y="3115163"/>
            <a:ext cx="3600000" cy="2402069"/>
          </a:xfrm>
          <a:prstGeom prst="rect">
            <a:avLst/>
          </a:prstGeom>
        </p:spPr>
      </p:pic>
      <p:pic>
        <p:nvPicPr>
          <p:cNvPr id="5124" name="Picture 4" descr="≈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0031" y="3829731"/>
            <a:ext cx="1159718" cy="97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9710" y="1772816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prstClr val="black"/>
                </a:solidFill>
              </a:rPr>
              <a:t>price</a:t>
            </a:r>
            <a:endParaRPr lang="en-US" altLang="ko-KR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273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use Raspberry Pi?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6512" y="1805915"/>
            <a:ext cx="918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prstClr val="black"/>
                </a:solidFill>
              </a:rPr>
              <a:t>Low Cost</a:t>
            </a:r>
            <a:endParaRPr lang="en-US" altLang="ko-KR" sz="4800" b="1" dirty="0">
              <a:solidFill>
                <a:prstClr val="black"/>
              </a:solidFill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power savi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176" y="2925304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54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use Raspberry Pi?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6512" y="1661899"/>
            <a:ext cx="918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/>
              <a:t>Space efficiency</a:t>
            </a:r>
            <a:endParaRPr lang="en-US" altLang="ko-KR" sz="4800" b="1" dirty="0">
              <a:solidFill>
                <a:prstClr val="black"/>
              </a:solidFill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290" name="Picture 2" descr="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42" t="3940" r="6950" b="13585"/>
          <a:stretch/>
        </p:blipFill>
        <p:spPr bwMode="auto">
          <a:xfrm>
            <a:off x="2113627" y="2924944"/>
            <a:ext cx="4906645" cy="312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473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select this subject?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1886" y="1412776"/>
            <a:ext cx="6640474" cy="48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258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use Raspberry Pi?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6512" y="1661899"/>
            <a:ext cx="918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/>
              <a:t>Intuitiveness</a:t>
            </a:r>
            <a:endParaRPr lang="en-US" altLang="ko-KR" sz="4800" b="1" dirty="0">
              <a:solidFill>
                <a:prstClr val="black"/>
              </a:solidFill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2" descr="led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80000" cy="34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479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use Clustering?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4" name="Picture 2" descr="라즈베리파이 클러스터 성능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861" b="6359"/>
          <a:stretch/>
        </p:blipFill>
        <p:spPr bwMode="auto">
          <a:xfrm>
            <a:off x="861478" y="1634128"/>
            <a:ext cx="7416823" cy="38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Speed-Up as Compared to 1 Node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96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use Clustering?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4" name="Picture 2" descr="라즈베리파이 클러스터 성능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1173"/>
          <a:stretch/>
        </p:blipFill>
        <p:spPr bwMode="auto">
          <a:xfrm>
            <a:off x="889260" y="1693560"/>
            <a:ext cx="73612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Execution Time Reduction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6770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Developed until now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USE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933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Need to developed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Loading Screen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84784"/>
            <a:ext cx="4176464" cy="389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91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Need to developed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Search engine &amp; Finding Path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35300" r="49506" b="19550"/>
          <a:stretch>
            <a:fillRect/>
          </a:stretch>
        </p:blipFill>
        <p:spPr bwMode="auto">
          <a:xfrm>
            <a:off x="1403647" y="1484784"/>
            <a:ext cx="5904657" cy="40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91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Need to developed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Resources should be changed</a:t>
            </a:r>
            <a:endParaRPr lang="ko-KR" altLang="en-US" dirty="0"/>
          </a:p>
        </p:txBody>
      </p:sp>
      <p:pic>
        <p:nvPicPr>
          <p:cNvPr id="3074" name="Picture 2" descr="C:\Users\LEe_SunJun\Pictures\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412775"/>
            <a:ext cx="4032448" cy="4270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1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Need to developed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Rotation mark</a:t>
            </a:r>
            <a:endParaRPr lang="ko-KR" altLang="en-US" dirty="0"/>
          </a:p>
        </p:txBody>
      </p:sp>
      <p:pic>
        <p:nvPicPr>
          <p:cNvPr id="4098" name="Picture 2" descr="C:\Users\LEe_SunJun\Documents\카카오톡 받은 파일\KakaoTalk_20170420_203329491.png"/>
          <p:cNvPicPr>
            <a:picLocks noChangeAspect="1" noChangeArrowheads="1"/>
          </p:cNvPicPr>
          <p:nvPr/>
        </p:nvPicPr>
        <p:blipFill>
          <a:blip r:embed="rId2" cstate="print"/>
          <a:srcRect t="26733" b="33208"/>
          <a:stretch>
            <a:fillRect/>
          </a:stretch>
        </p:blipFill>
        <p:spPr bwMode="auto">
          <a:xfrm>
            <a:off x="1763688" y="1628800"/>
            <a:ext cx="5483646" cy="3905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1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Need to developed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Adding data</a:t>
            </a:r>
            <a:endParaRPr lang="ko-KR" altLang="en-US" dirty="0"/>
          </a:p>
        </p:txBody>
      </p:sp>
      <p:pic>
        <p:nvPicPr>
          <p:cNvPr id="5122" name="Picture 2" descr="C:\Users\LEe_SunJun\Pictures\16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412776"/>
            <a:ext cx="4464496" cy="4131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1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Need to Develop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AutoShape 2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ower savi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645" y="572342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SQLite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6146" name="Picture 2" descr="C:\Users\LEe_SunJun\Documents\카카오톡 받은 파일\KakaoTalk_20170420_2040504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6912768" cy="3445457"/>
          </a:xfrm>
          <a:prstGeom prst="rect">
            <a:avLst/>
          </a:prstGeom>
          <a:noFill/>
        </p:spPr>
      </p:pic>
      <p:pic>
        <p:nvPicPr>
          <p:cNvPr id="6147" name="Picture 3" descr="C:\Users\LEe_SunJun\Documents\카카오톡 받은 파일\KakaoTalk_20170420_2040521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501008"/>
            <a:ext cx="4437944" cy="2312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933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select this subject?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8436" name="Picture 4" descr="쓰레기 무단 투기자 수배 전단 The Face of Litter 캠페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0056" y="1628800"/>
            <a:ext cx="703966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9632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아래쪽 화살표 9"/>
          <p:cNvSpPr/>
          <p:nvPr/>
        </p:nvSpPr>
        <p:spPr>
          <a:xfrm rot="3686595">
            <a:off x="4659775" y="3088003"/>
            <a:ext cx="506166" cy="230425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select this subject?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xmlns="" val="872342661"/>
              </p:ext>
            </p:extLst>
          </p:nvPr>
        </p:nvGraphicFramePr>
        <p:xfrm>
          <a:off x="201351" y="2996952"/>
          <a:ext cx="4813402" cy="30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xmlns="" val="1291539089"/>
              </p:ext>
            </p:extLst>
          </p:nvPr>
        </p:nvGraphicFramePr>
        <p:xfrm>
          <a:off x="4869754" y="1227241"/>
          <a:ext cx="4272136" cy="3040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322461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Why we select this subject?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482" name="Picture 2" descr="인스타그램 연동 : 일상 - 과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9590" y="1484784"/>
            <a:ext cx="540060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349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is our </a:t>
            </a:r>
            <a:r>
              <a:rPr lang="en-US" altLang="ko-KR" sz="3200" dirty="0" smtClean="0"/>
              <a:t>Difference?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48942545"/>
              </p:ext>
            </p:extLst>
          </p:nvPr>
        </p:nvGraphicFramePr>
        <p:xfrm>
          <a:off x="539553" y="1556792"/>
          <a:ext cx="8064895" cy="446449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96343"/>
                <a:gridCol w="1296144"/>
                <a:gridCol w="1224136"/>
                <a:gridCol w="720080"/>
                <a:gridCol w="1728192"/>
              </a:tblGrid>
              <a:tr h="4992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USE</a:t>
                      </a:r>
                      <a:r>
                        <a:rPr lang="en-US" altLang="ko-KR" sz="1500" baseline="0" dirty="0" smtClean="0"/>
                        <a:t>-MAP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여긴화장실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Flush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일본 화장실 </a:t>
                      </a:r>
                      <a:r>
                        <a:rPr lang="ko-KR" altLang="en-US" sz="1500" dirty="0" err="1" smtClean="0"/>
                        <a:t>어플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현재위치 주변 화장실 정보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현재위치에서 바라보는 방향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정보공개시스템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업로드 기능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시설 현황 평가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정기 자동 업데이트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장애인 화장실 유무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범위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/>
                        <a:t>국내</a:t>
                      </a:r>
                      <a:r>
                        <a:rPr lang="en-US" altLang="ko-KR" sz="1600" baseline="0" dirty="0" smtClean="0"/>
                        <a:t>+</a:t>
                      </a:r>
                      <a:r>
                        <a:rPr lang="ko-KR" altLang="en-US" sz="1600" baseline="0" dirty="0" smtClean="0"/>
                        <a:t>국외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국내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국내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일본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787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is our </a:t>
            </a:r>
            <a:r>
              <a:rPr lang="en-US" altLang="ko-KR" sz="3200" dirty="0" smtClean="0"/>
              <a:t>Difference?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AutoShape 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5038" y="1943834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5184194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종이컵 재떨이</a:t>
            </a:r>
            <a:endParaRPr lang="ko-KR" alt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69890" y="1873855"/>
            <a:ext cx="3818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맑은 고딕" pitchFamily="50" charset="-127"/>
              <a:buChar char="★"/>
            </a:pPr>
            <a:r>
              <a:rPr lang="en-US" altLang="ko-KR" dirty="0" smtClean="0"/>
              <a:t>2014.09.19 </a:t>
            </a:r>
            <a:r>
              <a:rPr lang="ko-KR" altLang="en-US" dirty="0"/>
              <a:t>중앙일보 </a:t>
            </a:r>
            <a:r>
              <a:rPr lang="en-US" altLang="ko-KR" dirty="0"/>
              <a:t>A8</a:t>
            </a:r>
            <a:r>
              <a:rPr lang="ko-KR" altLang="en-US" dirty="0"/>
              <a:t>면 종이컵재떨이 </a:t>
            </a:r>
            <a:r>
              <a:rPr lang="ko-KR" altLang="en-US" dirty="0" smtClean="0"/>
              <a:t>등장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맑은 고딕" pitchFamily="50" charset="-127"/>
              <a:buChar char="★"/>
            </a:pPr>
            <a:r>
              <a:rPr lang="en-US" altLang="ko-KR" dirty="0"/>
              <a:t>2014.07.30 </a:t>
            </a:r>
            <a:r>
              <a:rPr lang="en-US" altLang="ko-KR" dirty="0" smtClean="0"/>
              <a:t>NAVER</a:t>
            </a:r>
            <a:r>
              <a:rPr lang="ko-KR" altLang="en-US" dirty="0" smtClean="0"/>
              <a:t> </a:t>
            </a:r>
            <a:r>
              <a:rPr lang="ko-KR" altLang="en-US" dirty="0"/>
              <a:t>금주의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 </a:t>
            </a:r>
            <a:r>
              <a:rPr lang="ko-KR" altLang="en-US" dirty="0"/>
              <a:t>선정</a:t>
            </a:r>
            <a:endParaRPr lang="en-US" altLang="ko-KR" dirty="0"/>
          </a:p>
          <a:p>
            <a:pPr marL="285750" indent="-285750">
              <a:buFont typeface="맑은 고딕" pitchFamily="50" charset="-127"/>
              <a:buChar char="★"/>
            </a:pPr>
            <a:endParaRPr lang="en-US" altLang="ko-KR" dirty="0" smtClean="0"/>
          </a:p>
          <a:p>
            <a:pPr marL="285750" indent="-285750">
              <a:buFont typeface="맑은 고딕" pitchFamily="50" charset="-127"/>
              <a:buChar char="★"/>
            </a:pPr>
            <a:r>
              <a:rPr lang="ko-KR" altLang="en-US" dirty="0"/>
              <a:t>오마이뉴스</a:t>
            </a:r>
            <a:r>
              <a:rPr lang="en-US" altLang="ko-KR" dirty="0"/>
              <a:t>/</a:t>
            </a:r>
            <a:r>
              <a:rPr lang="ko-KR" altLang="en-US" dirty="0"/>
              <a:t>경기일보</a:t>
            </a:r>
            <a:r>
              <a:rPr lang="en-US" altLang="ko-KR" dirty="0"/>
              <a:t>/</a:t>
            </a:r>
            <a:r>
              <a:rPr lang="ko-KR" altLang="en-US" dirty="0"/>
              <a:t>머니투데이</a:t>
            </a:r>
            <a:r>
              <a:rPr lang="en-US" altLang="ko-KR" dirty="0"/>
              <a:t>/</a:t>
            </a:r>
            <a:r>
              <a:rPr lang="ko-KR" altLang="en-US" dirty="0"/>
              <a:t>머니위크</a:t>
            </a:r>
            <a:r>
              <a:rPr lang="en-US" altLang="ko-KR" dirty="0"/>
              <a:t>/</a:t>
            </a:r>
            <a:r>
              <a:rPr lang="ko-KR" altLang="en-US" dirty="0"/>
              <a:t>데일리그리드</a:t>
            </a:r>
            <a:r>
              <a:rPr lang="en-US" altLang="ko-KR" dirty="0"/>
              <a:t>/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TV</a:t>
            </a:r>
            <a:r>
              <a:rPr lang="ko-KR" altLang="en-US" dirty="0"/>
              <a:t>리포트</a:t>
            </a:r>
            <a:r>
              <a:rPr lang="en-US" altLang="ko-KR" dirty="0"/>
              <a:t>/</a:t>
            </a:r>
            <a:r>
              <a:rPr lang="ko-KR" altLang="en-US" dirty="0"/>
              <a:t>이데일리 등 각종 언론에 등장</a:t>
            </a:r>
          </a:p>
          <a:p>
            <a:pPr marL="285750" indent="-285750">
              <a:buFont typeface="맑은 고딕" pitchFamily="50" charset="-127"/>
              <a:buChar char="★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21514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is our </a:t>
            </a:r>
            <a:r>
              <a:rPr lang="en-US" altLang="ko-KR" sz="3200" dirty="0" smtClean="0"/>
              <a:t>Difference?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AutoShape 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9552" y="5184194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쓰레기통 찾기</a:t>
            </a:r>
            <a:endParaRPr lang="ko-KR" altLang="en-US" sz="25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0537057"/>
              </p:ext>
            </p:extLst>
          </p:nvPr>
        </p:nvGraphicFramePr>
        <p:xfrm>
          <a:off x="4283968" y="2146345"/>
          <a:ext cx="4740384" cy="2338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537"/>
                <a:gridCol w="1338778"/>
                <a:gridCol w="1865069"/>
              </a:tblGrid>
              <a:tr h="46608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USE-</a:t>
                      </a:r>
                      <a:r>
                        <a:rPr lang="en-US" altLang="ko-KR" baseline="0" dirty="0" smtClean="0"/>
                        <a:t> MAP</a:t>
                      </a:r>
                      <a:endParaRPr lang="ko-KR" altLang="en-US" dirty="0" smtClean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쓰레기통 찾기</a:t>
                      </a:r>
                      <a:endParaRPr lang="ko-KR" altLang="en-US" dirty="0"/>
                    </a:p>
                  </a:txBody>
                  <a:tcPr/>
                </a:tc>
              </a:tr>
              <a:tr h="57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57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공공 </a:t>
                      </a:r>
                      <a:r>
                        <a:rPr lang="en-US" altLang="ko-KR" dirty="0" smtClean="0"/>
                        <a:t>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</a:tr>
              <a:tr h="538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시설 평가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Good</a:t>
                      </a:r>
                      <a:r>
                        <a:rPr lang="en-US" altLang="ko-KR" baseline="0" dirty="0" smtClean="0"/>
                        <a:t> &amp; Bad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514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04480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What is our Limitations?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508" name="Picture 4" descr="[다이소] 여러 잡템들 후기후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8490" y="1556793"/>
            <a:ext cx="602280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54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299</Words>
  <Application>Microsoft Office PowerPoint</Application>
  <PresentationFormat>화면 슬라이드 쇼(4:3)</PresentationFormat>
  <Paragraphs>116</Paragraphs>
  <Slides>29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Guik</dc:creator>
  <cp:lastModifiedBy>LEe_SunJun</cp:lastModifiedBy>
  <cp:revision>27</cp:revision>
  <dcterms:created xsi:type="dcterms:W3CDTF">2017-04-20T05:18:47Z</dcterms:created>
  <dcterms:modified xsi:type="dcterms:W3CDTF">2017-04-20T11:48:14Z</dcterms:modified>
</cp:coreProperties>
</file>